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5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7" r:id="rId13"/>
    <p:sldId id="266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797675" cy="987266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5F0"/>
    <a:srgbClr val="D0D8E8"/>
    <a:srgbClr val="9EB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002" autoAdjust="0"/>
  </p:normalViewPr>
  <p:slideViewPr>
    <p:cSldViewPr>
      <p:cViewPr varScale="1">
        <p:scale>
          <a:sx n="102" d="100"/>
          <a:sy n="102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5AA50-33FE-4BF9-AE1A-90BD09099876}" type="datetimeFigureOut">
              <a:rPr lang="bg-BG" smtClean="0"/>
              <a:pPr/>
              <a:t>30.1.2017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BB75C-38EE-4625-A5DE-65D9EABC331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395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59A-A0DD-437E-A584-D1BDB7910277}" type="datetime1">
              <a:rPr lang="bg-BG" smtClean="0"/>
              <a:t>30.1.2017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562C-7199-4519-B6CE-EDBC176C7FDC}" type="datetime1">
              <a:rPr lang="bg-BG" smtClean="0"/>
              <a:t>30.1.2017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E214-1014-4315-9B45-F98CAAC1B4AF}" type="datetime1">
              <a:rPr lang="bg-BG" smtClean="0"/>
              <a:t>30.1.2017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A213-1872-410B-8317-FD381511D593}" type="datetime1">
              <a:rPr lang="bg-BG" smtClean="0"/>
              <a:t>30.1.2017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E747-0DB1-4441-83C4-9F5F85B4D333}" type="datetime1">
              <a:rPr lang="bg-BG" smtClean="0"/>
              <a:t>30.1.2017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8DD-B93D-4F18-9757-D3ADCB8EC03F}" type="datetime1">
              <a:rPr lang="bg-BG" smtClean="0"/>
              <a:t>30.1.2017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BC0A-FB2B-434E-89F6-7D2153F211C1}" type="datetime1">
              <a:rPr lang="bg-BG" smtClean="0"/>
              <a:t>30.1.2017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6DEC-A616-48E1-88C6-C297B0F67917}" type="datetime1">
              <a:rPr lang="bg-BG" smtClean="0"/>
              <a:t>30.1.2017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3AA8-4427-4875-9702-AF406816F03C}" type="datetime1">
              <a:rPr lang="bg-BG" smtClean="0"/>
              <a:t>30.1.2017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2CEC-376D-4F62-899A-CE8CB0EFD8D9}" type="datetime1">
              <a:rPr lang="bg-BG" smtClean="0"/>
              <a:t>30.1.2017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1043-CAE5-49CE-A3BF-8CE6BDFE16CE}" type="datetime1">
              <a:rPr lang="bg-BG" smtClean="0"/>
              <a:t>30.1.2017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4AC-2B3E-4923-86A6-F230BEB6A757}" type="datetime1">
              <a:rPr lang="bg-BG" smtClean="0"/>
              <a:t>30.1.2017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9200-7351-4A3A-8425-8631AECE8C7C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ogo_engl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488832" cy="936104"/>
          </a:xfrm>
        </p:spPr>
        <p:txBody>
          <a:bodyPr>
            <a:noAutofit/>
          </a:bodyPr>
          <a:lstStyle/>
          <a:p>
            <a:pPr marL="342900" indent="-331788"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/>
            </a:r>
            <a:b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</a:br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Microsoft YaHei"/>
                <a:cs typeface="Microsoft YaHei"/>
              </a:rPr>
              <a:t> </a:t>
            </a:r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НАЦИОНАЛНА КОМПАНИЯ ИНДУСТРИАЛНИ ЗОНИ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</a:b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208912" cy="576064"/>
          </a:xfrm>
        </p:spPr>
        <p:txBody>
          <a:bodyPr>
            <a:normAutofit fontScale="77500" lnSpcReduction="20000"/>
          </a:bodyPr>
          <a:lstStyle/>
          <a:p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 ПАРТНЬОР НА ИНВЕСТИТОРИТЕ В БЪЛГАРИЯ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ИНВЕСТИТОРИ В ИКОНОМИЧЕСКА ЗОНА СОФИЯ – БОЖУРИЩЕ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995936" y="2204864"/>
            <a:ext cx="4690864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Промишлени съоръжения и център за НИРД за проектиране и производство на контролни табла за автомобилни климатични системи</a:t>
            </a:r>
          </a:p>
          <a:p>
            <a:pPr marL="179388" marR="0" lvl="0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Заводът е разположен на площ от 70 декара</a:t>
            </a:r>
          </a:p>
          <a:p>
            <a:pPr marL="179388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Стартиране на производствена дейност – 1 март 2015</a:t>
            </a:r>
            <a:endParaRPr lang="bg-BG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9388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Стойност на инвестицията – </a:t>
            </a: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42,5 млн. </a:t>
            </a:r>
            <a:r>
              <a:rPr lang="bg-BG" sz="140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лв</a:t>
            </a:r>
            <a:endParaRPr lang="bg-BG" sz="1400" b="1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179388" lvl="0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sz="1400" kern="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Създадени са около </a:t>
            </a:r>
            <a:r>
              <a:rPr lang="bg-BG" sz="1400" b="1" kern="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200</a:t>
            </a:r>
            <a:r>
              <a:rPr lang="bg-BG" sz="1400" kern="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работни места, на II-ри етап ще бъдат открити още 150</a:t>
            </a:r>
          </a:p>
          <a:p>
            <a:pPr marL="179388" lvl="0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sz="1400" kern="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РЗП: 14 600 </a:t>
            </a:r>
            <a:r>
              <a:rPr lang="bg-BG" sz="1400" kern="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bg-BG" sz="1400" kern="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</a:p>
          <a:p>
            <a:pPr marL="179388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Някои от основните клиенти на компанията са световни марки като Мерцедес, БМВ, Фолксваген, </a:t>
            </a:r>
            <a:r>
              <a:rPr lang="bg-BG" sz="14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Скания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</a:t>
            </a:r>
            <a:r>
              <a:rPr lang="bg-BG" sz="14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Волво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Шкода, </a:t>
            </a:r>
            <a:r>
              <a:rPr lang="bg-BG" sz="14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Сеат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и др.</a:t>
            </a:r>
            <a:endParaRPr lang="bg-BG" sz="1400" b="1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10</a:t>
            </a:fld>
            <a:endParaRPr lang="bg-BG"/>
          </a:p>
        </p:txBody>
      </p:sp>
      <p:pic>
        <p:nvPicPr>
          <p:cNvPr id="16" name="Picture 2" descr="P:\Investor Relations\Божурище\Snimki_Bozhurishte May 20, 2015\DSC_4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79" y="1340768"/>
            <a:ext cx="3549619" cy="492600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27984" y="1564791"/>
            <a:ext cx="40522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-179388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„</a:t>
            </a:r>
            <a:r>
              <a:rPr lang="bg-BG" sz="1400" b="1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Бер-Хелла</a:t>
            </a:r>
            <a:r>
              <a:rPr lang="bg-BG" sz="140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bg-BG" sz="1400" b="1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Термоконтрол</a:t>
            </a:r>
            <a:r>
              <a:rPr lang="bg-BG" sz="1400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” – Германия (</a:t>
            </a:r>
            <a:r>
              <a:rPr lang="bg-BG" sz="140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Behr-</a:t>
            </a:r>
            <a:r>
              <a:rPr lang="bg-BG" sz="1400" b="1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Hella</a:t>
            </a:r>
            <a:r>
              <a:rPr lang="bg-BG" sz="140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bg-BG" sz="1400" b="1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Thermocontrol</a:t>
            </a:r>
            <a:r>
              <a:rPr lang="bg-BG" sz="140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bg-BG" sz="1400" b="1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GmbH</a:t>
            </a:r>
            <a:r>
              <a:rPr lang="bg-BG" sz="1400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736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ИНВЕСТИТОРИ В ИКОНОМИЧЕСКА ЗОНА СОФИЯ – БОЖУРИЩЕ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1520" y="1253723"/>
            <a:ext cx="8549158" cy="35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6 високотехнологични български компании</a:t>
            </a: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(част от 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High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-Tech Cluster Sofia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)</a:t>
            </a:r>
          </a:p>
          <a:p>
            <a:pPr marL="179388" indent="-179388"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Инвестиции с общ размер до 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11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млн. лв.,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Очаквани работни места в производствените бази на тези компании – до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150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g-BG" sz="130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АЦОМ ООД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проектира и произвежда високочестотно телекомуникационно оборудване, изпълнява поръчки за цялостен дизайн и производство на електронни устройства.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РЗП: 12 000 </a:t>
            </a:r>
            <a:r>
              <a:rPr lang="bg-BG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ВОЛАКОМ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АД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патентова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иновативна система за отблъскване на птици от обекти като летища и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вятърни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паркове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 РЗП: 6 000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bg-BG" sz="130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ИНОВАС ООД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производство на машини за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производство на чаши от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експандиран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полистирол. РЗП: 1400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bg-BG" sz="130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АРК МЕТРОЛОГИЯ ООД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работи в областта на контрола на геометрични величини и метрологичното осигуряване в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машиностроенето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 РЗП: 1 060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bg-BG" sz="130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НЕОНА ООД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търговия с машини за лазерно маркиране. РЗП: 1700 </a:t>
            </a:r>
            <a:r>
              <a:rPr lang="bg-BG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ОПТИКС АД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производство на термовизионни, дневни и нощни мерници, нощни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наблюдателни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приспособления. РЗП: 3 000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bg-BG" sz="1300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11</a:t>
            </a:fld>
            <a:endParaRPr lang="bg-BG"/>
          </a:p>
        </p:txBody>
      </p:sp>
      <p:pic>
        <p:nvPicPr>
          <p:cNvPr id="10" name="Picture 2" descr="Image result for ацо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23" y="4888373"/>
            <a:ext cx="1919987" cy="5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волаком лог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502715"/>
            <a:ext cx="1910942" cy="7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инова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964448"/>
            <a:ext cx="2339156" cy="5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RC Metrolog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724034"/>
            <a:ext cx="3215538" cy="4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neona.com/images/front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466" y="4828013"/>
            <a:ext cx="2176023" cy="7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оптикс ад лого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0422" y="4968209"/>
            <a:ext cx="880113" cy="11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1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ИНВЕСТИТОРИ В ИКОНОМИЧЕСКА ЗОНА СОФИЯ – БОЖУРИЩЕ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12</a:t>
            </a:fld>
            <a:endParaRPr lang="bg-BG"/>
          </a:p>
        </p:txBody>
      </p:sp>
      <p:sp>
        <p:nvSpPr>
          <p:cNvPr id="10" name="Shape 436"/>
          <p:cNvSpPr txBox="1">
            <a:spLocks/>
          </p:cNvSpPr>
          <p:nvPr/>
        </p:nvSpPr>
        <p:spPr>
          <a:xfrm>
            <a:off x="223272" y="1152026"/>
            <a:ext cx="4432568" cy="49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5394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96" b="0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 algn="ctr"/>
            <a:r>
              <a:rPr kumimoji="0" lang="bg-BG" sz="1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Център за дистрибуция - ЮСК</a:t>
            </a:r>
            <a:endParaRPr kumimoji="0" lang="en-US" sz="14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Verdana"/>
            </a:endParaRPr>
          </a:p>
        </p:txBody>
      </p:sp>
      <p:sp>
        <p:nvSpPr>
          <p:cNvPr id="15" name="Shape 437"/>
          <p:cNvSpPr txBox="1">
            <a:spLocks/>
          </p:cNvSpPr>
          <p:nvPr/>
        </p:nvSpPr>
        <p:spPr>
          <a:xfrm>
            <a:off x="308165" y="1588063"/>
            <a:ext cx="4176465" cy="29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179388" indent="-1793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Датската компания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JYSK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реализира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мащабен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инвестиционен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 за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дистрибуционен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център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бъде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ситуиран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Икономическа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зона София –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Божурище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обслужва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голяма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 от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обектите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компанията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Централна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Европа. </a:t>
            </a:r>
          </a:p>
          <a:p>
            <a:pPr marL="179388" indent="-1793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Най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подходящата локация за производство и дистрибуция в цяла югоизточна Европа</a:t>
            </a:r>
          </a:p>
          <a:p>
            <a:pPr marL="179388" lvl="0" indent="-1793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Общ размер на инвестицията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100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млн. евро</a:t>
            </a:r>
          </a:p>
          <a:p>
            <a:pPr marL="179388" lvl="0" indent="-1793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Терен с площ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300 000 </a:t>
            </a:r>
            <a:r>
              <a:rPr lang="bg-BG" sz="12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</a:p>
          <a:p>
            <a:pPr marL="179388" lvl="0" indent="-1793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РЗП: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15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0 000 </a:t>
            </a:r>
            <a:r>
              <a:rPr lang="bg-BG" sz="120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72" y="4755051"/>
            <a:ext cx="8507939" cy="1516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03069"/>
            <a:ext cx="4180303" cy="28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ИНВЕСТИТОРИ В ИКОНОМИЧЕСКА ЗОНА СОФИЯ – БОЖУРИЩЕ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2545" y="1253643"/>
            <a:ext cx="662500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„</a:t>
            </a:r>
            <a:r>
              <a:rPr lang="bg-BG" sz="125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Клайммат</a:t>
            </a: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” ООД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дъщерно дружество на </a:t>
            </a: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„</a:t>
            </a:r>
            <a:r>
              <a:rPr lang="bg-BG" sz="125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Уолтопия</a:t>
            </a: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” 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ООД</a:t>
            </a: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световен лидер в проектирането и производството на изкуствени </a:t>
            </a:r>
            <a:r>
              <a:rPr lang="bg-BG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катерачни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стени, развива два инвестиционни проекта за изграждане на научно-изследователски и развоен център с производствена база. Инвестицията е в размер на 6 млн. лв., 35 работни места. РЗП: 7 200 </a:t>
            </a:r>
            <a:r>
              <a:rPr lang="bg-BG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endParaRPr lang="bg-BG" sz="125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„</a:t>
            </a:r>
            <a:r>
              <a:rPr lang="bg-BG" sz="125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Еско</a:t>
            </a: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трейд“ ЕООД </a:t>
            </a:r>
            <a:r>
              <a:rPr lang="en-US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инвестиционен проект за изграждане на логистичен център за складиране и съхранение на суровини и материали. 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Размерът на инвестицията възлиза на 1,5 млн. лв. и след нейното реализиране се очаква разкриването на 50 нови работни места. РЗП: 1 000 </a:t>
            </a:r>
            <a:r>
              <a:rPr lang="bg-BG" sz="125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кв.м</a:t>
            </a:r>
            <a:endParaRPr lang="bg-BG" sz="125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„СТАР АБС Инвест“ ЕООД </a:t>
            </a:r>
            <a:r>
              <a:rPr lang="en-US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инвестиционен проект за изграждане на логистичен център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за нуждите на куриерска фирма „</a:t>
            </a:r>
            <a:r>
              <a:rPr lang="bg-BG" sz="125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Спиди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” АД. Инвестицията е в размер на 4,5 млн. лева и ще бъдат осигурени 150 работни места.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РЗП: 6 600 </a:t>
            </a:r>
            <a:r>
              <a:rPr lang="bg-BG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endParaRPr lang="bg-BG" sz="125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„</a:t>
            </a:r>
            <a:r>
              <a:rPr lang="bg-BG" sz="125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Мултивак</a:t>
            </a: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България </a:t>
            </a:r>
            <a:r>
              <a:rPr lang="bg-BG" sz="125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Продакшън</a:t>
            </a:r>
            <a:r>
              <a:rPr lang="bg-BG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“ ЕООД 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изграждане на предприятие за високотехнологично производство на части и модули за опаковъчни машини. Инвестицията е в размер на 37 млн. лв. и ще създаде 150 работни места. РЗП: 9 300 </a:t>
            </a:r>
            <a:r>
              <a:rPr lang="bg-BG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endParaRPr lang="bg-BG" sz="125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„</a:t>
            </a:r>
            <a:r>
              <a:rPr lang="ru-RU" sz="125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Райсволф</a:t>
            </a:r>
            <a:r>
              <a:rPr lang="ru-RU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250" b="1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България</a:t>
            </a:r>
            <a:r>
              <a:rPr lang="ru-RU" sz="125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” АД 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–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изграждане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на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административна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сграда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архивохранилище и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център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за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унищожаване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на носители на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данни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Инвестицията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възлиза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на 2 млн.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лв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 и се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очаква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да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бъдат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разкрити</a:t>
            </a:r>
            <a:r>
              <a:rPr lang="ru-RU" sz="125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20 работни места. РЗП: 5 000 </a:t>
            </a:r>
            <a:r>
              <a:rPr lang="ru-RU" sz="1250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endParaRPr lang="ru-RU" sz="125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5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5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Обща РЗП </a:t>
            </a:r>
            <a:r>
              <a:rPr lang="ru-RU" sz="1250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на </a:t>
            </a:r>
            <a:r>
              <a:rPr lang="ru-RU" sz="1250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всички</a:t>
            </a:r>
            <a:r>
              <a:rPr lang="ru-RU" sz="1250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250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инвестиционни</a:t>
            </a:r>
            <a:r>
              <a:rPr lang="ru-RU" sz="1250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ru-RU" sz="1250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проекти</a:t>
            </a:r>
            <a:r>
              <a:rPr lang="ru-RU" sz="1250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до момента: </a:t>
            </a:r>
            <a:r>
              <a:rPr lang="en-US" sz="1250" b="1" u="sng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21</a:t>
            </a:r>
            <a:r>
              <a:rPr lang="ru-RU" sz="1250" b="1" u="sng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8 </a:t>
            </a:r>
            <a:r>
              <a:rPr lang="ru-RU" sz="125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860 </a:t>
            </a:r>
            <a:r>
              <a:rPr lang="ru-RU" sz="1250" b="1" u="sng" dirty="0" err="1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кв.м</a:t>
            </a:r>
            <a:r>
              <a:rPr lang="ru-RU" sz="1250" b="1" u="sng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13</a:t>
            </a:fld>
            <a:endParaRPr lang="bg-BG"/>
          </a:p>
        </p:txBody>
      </p:sp>
      <p:pic>
        <p:nvPicPr>
          <p:cNvPr id="8" name="Picture 2" descr="http://climbmat.com/wp-content/uploads/2014/11/climbmat_logo_WE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553" y="1400218"/>
            <a:ext cx="2170944" cy="12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ww.speedy.bg/web/files/richeditor/pics/speedy-logo-460x1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826" y="2925202"/>
            <a:ext cx="2108398" cy="5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multivac 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7118" y="3708208"/>
            <a:ext cx="2494359" cy="5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reisswol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779" y="4493029"/>
            <a:ext cx="16097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1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1772816"/>
            <a:ext cx="4536504" cy="34310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3528" y="3911570"/>
            <a:ext cx="3600400" cy="20467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4625" lvl="1" indent="-174625">
              <a:buClr>
                <a:srgbClr val="002060"/>
              </a:buClr>
              <a:buSzPct val="50000"/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площ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2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bg-BG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>
              <a:buClr>
                <a:srgbClr val="002060"/>
              </a:buClr>
              <a:buSzPct val="50000"/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>
              <a:buClr>
                <a:srgbClr val="002060"/>
              </a:buClr>
              <a:buSzPct val="50000"/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Местоположение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:</a:t>
            </a:r>
          </a:p>
          <a:p>
            <a:pPr marL="179388" lvl="1" indent="-179388" algn="just" eaLnBrk="0" hangingPunct="0">
              <a:spcBef>
                <a:spcPts val="3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Вторият по големина български град на Черно море и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най-голямото товарно пристанище в България</a:t>
            </a:r>
          </a:p>
          <a:p>
            <a:pPr marL="179388" lvl="1" indent="-179388" algn="just" eaLnBrk="0" hangingPunct="0">
              <a:spcBef>
                <a:spcPts val="3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 км от летище Бургас</a:t>
            </a:r>
          </a:p>
          <a:p>
            <a:pPr marL="179388" lvl="1" indent="-179388" algn="just" eaLnBrk="0" hangingPunct="0">
              <a:spcBef>
                <a:spcPts val="3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 км от пристанище Бургас</a:t>
            </a:r>
          </a:p>
          <a:p>
            <a:pPr marL="179388" lvl="1" indent="-179388" algn="just" eaLnBrk="0" hangingPunct="0">
              <a:spcBef>
                <a:spcPts val="3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 км от магистрала “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Тракия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</a:t>
            </a:r>
            <a:r>
              <a:rPr lang="bg-BG" sz="1400" b="1" dirty="0">
                <a:solidFill>
                  <a:schemeClr val="bg1"/>
                </a:solidFill>
                <a:latin typeface="Tw Cen MT" pitchFamily="34" charset="0"/>
              </a:rPr>
              <a:t>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ИНДУСТРИАЛЕН И ЛОГИСТИЧЕН ПАРК - БУРГАС</a:t>
            </a:r>
            <a:endParaRPr lang="en-US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14</a:t>
            </a:fld>
            <a:endParaRPr lang="bg-BG"/>
          </a:p>
        </p:txBody>
      </p:sp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08" y="1484784"/>
            <a:ext cx="3456424" cy="18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3432204" cy="169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P:\Investor Relations\Zones\BURGAS\SNIMKI_OTDELNO\26_05_VIEW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767952" cy="2382198"/>
          </a:xfrm>
          <a:prstGeom prst="rect">
            <a:avLst/>
          </a:prstGeom>
          <a:noFill/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95536" y="2708920"/>
            <a:ext cx="4248472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lvl="1" indent="-174625">
              <a:lnSpc>
                <a:spcPct val="120000"/>
              </a:lnSpc>
              <a:buClr>
                <a:srgbClr val="00206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Етапи на развитие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:</a:t>
            </a:r>
            <a:endParaRPr lang="bg-BG" sz="1300" b="1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174625" lvl="1" indent="-174625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Първият етап от изграждане на инфраструктурата е вече завършен;</a:t>
            </a:r>
          </a:p>
          <a:p>
            <a:pPr marL="174625" lvl="1" indent="-174625">
              <a:lnSpc>
                <a:spcPct val="120000"/>
              </a:lnSpc>
              <a:buClr>
                <a:srgbClr val="00206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Вторият етап включва проектиране, оптика и ел.инсталации, тротоари, улично осветление, асфалтиране.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1268760"/>
            <a:ext cx="3888432" cy="133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>
              <a:spcAft>
                <a:spcPts val="600"/>
              </a:spcAft>
              <a:buClr>
                <a:srgbClr val="002060"/>
              </a:buClr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Инфраструктура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: </a:t>
            </a:r>
          </a:p>
          <a:p>
            <a:pPr marL="179388" lvl="1" indent="-179388" algn="just" eaLnBrk="0" hangingPunc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Електричество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algn="just" eaLnBrk="0" hangingPunc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Водоснабдяване и канализация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algn="just" eaLnBrk="0" hangingPunc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Телекомуникации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3861048"/>
            <a:ext cx="4032448" cy="219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 eaLnBrk="0" hangingPunct="0">
              <a:lnSpc>
                <a:spcPct val="130000"/>
              </a:lnSpc>
              <a:spcAft>
                <a:spcPts val="400"/>
              </a:spcAft>
              <a:buClr>
                <a:srgbClr val="002060"/>
              </a:buClr>
              <a:buSzPct val="150000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en-US" sz="1300" b="1" dirty="0">
                <a:solidFill>
                  <a:srgbClr val="002060"/>
                </a:solidFill>
                <a:latin typeface="Tw Cen MT" pitchFamily="34" charset="0"/>
              </a:rPr>
              <a:t>   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Инвеститори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4625" lvl="1" indent="-174625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Сключени са договори с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единадесет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български компании от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леката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промишленост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и сектора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строителство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за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изграждане на заводи и складове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.</a:t>
            </a:r>
          </a:p>
          <a:p>
            <a:pPr marL="174625" lvl="1" indent="-174625" algn="just">
              <a:lnSpc>
                <a:spcPct val="13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Общият размер на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инвестициите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е около 5,5 млн. евро, като ще бъдат разкрити над 270 работни места.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</a:t>
            </a:r>
            <a:r>
              <a:rPr lang="bg-BG" sz="1400" b="1" dirty="0">
                <a:solidFill>
                  <a:schemeClr val="bg1"/>
                </a:solidFill>
                <a:latin typeface="Tw Cen MT" pitchFamily="34" charset="0"/>
              </a:rPr>
              <a:t>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ИНДУСТРИАЛЕН И ЛОГИСТИЧЕН ПАРК - БУРГАС</a:t>
            </a:r>
            <a:endParaRPr lang="en-US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56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3"/>
            <a:ext cx="1276350" cy="57606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260648"/>
            <a:ext cx="85491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Свободна зона Русе		     Свободна зона Видин	         Свободна зона Свиленград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16</a:t>
            </a:fld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131910" y="1244107"/>
            <a:ext cx="3139035" cy="97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площ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370 235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bg-BG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algn="just" eaLnBrk="0" hangingPunct="0">
              <a:lnSpc>
                <a:spcPts val="16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застроена площ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30 000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algn="just" eaLnBrk="0" hangingPunct="0">
              <a:lnSpc>
                <a:spcPts val="16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Открити складови площи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20 000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4906286"/>
            <a:ext cx="288032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1" indent="-708025" algn="just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bg-BG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algn="just" eaLnBrk="0" hangingPunct="0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Добре развита пътна мрежа</a:t>
            </a:r>
          </a:p>
          <a:p>
            <a:pPr marL="179388" lvl="1" indent="-179388" algn="just" eaLnBrk="0" hangingPunct="0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Електричество</a:t>
            </a:r>
          </a:p>
          <a:p>
            <a:pPr marL="179388" lvl="1" indent="-179388" algn="just" eaLnBrk="0" hangingPunct="0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Газификация (само в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Русе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lvl="1" indent="-179388" algn="just" eaLnBrk="0" hangingPunct="0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Водоснабдяване и канализация</a:t>
            </a:r>
            <a:endParaRPr lang="bg-BG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2239783"/>
            <a:ext cx="31390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1200"/>
              </a:spcAft>
              <a:buClr>
                <a:srgbClr val="002060"/>
              </a:buClr>
              <a:buSzPct val="5000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9388" lvl="1" indent="-179388" algn="just" eaLnBrk="0" hangingPunct="0"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м. източно от Дунав мост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algn="just" eaLnBrk="0" hangingPunct="0"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непосредствена близост до Зоната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намира Пристанище Русе – най-голямото речно пристанище на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46538" y="1290208"/>
            <a:ext cx="300756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lnSpc>
                <a:spcPct val="120000"/>
              </a:lnSpc>
              <a:spcBef>
                <a:spcPct val="20000"/>
              </a:spcBef>
              <a:buClr>
                <a:srgbClr val="002060"/>
              </a:buClr>
              <a:buSzPct val="5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площ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308 627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eaLnBrk="0" hangingPunc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застроена площ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eaLnBrk="0" hangingPunc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Открити складови площи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203 000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9581" y="2269675"/>
            <a:ext cx="2906241" cy="2059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algn="just" eaLnBrk="0" hangingPunct="0">
              <a:lnSpc>
                <a:spcPts val="16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брега на р. Дунав в непосредствена близост до Дунав Мост-2 и товарното пристанище</a:t>
            </a:r>
          </a:p>
          <a:p>
            <a:pPr marL="179388" lvl="1" indent="-179388" algn="just" eaLnBrk="0" hangingPunct="0">
              <a:lnSpc>
                <a:spcPts val="16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Разположена на 2 граници – сухопътна със Сърбия и р. Дунав с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Румъния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8865" y="1283279"/>
            <a:ext cx="285100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2060"/>
              </a:buClr>
              <a:buSzPct val="5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площ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70 000 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²</a:t>
            </a:r>
            <a:endParaRPr lang="bg-BG" sz="1300" b="1" dirty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9388" lvl="1" indent="-179388" eaLnBrk="0" hangingPunct="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застроена площ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4 130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9388" eaLnBrk="0" hangingPunct="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Открити складови площи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2 500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98865" y="2433543"/>
            <a:ext cx="2851001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lnSpc>
                <a:spcPct val="120000"/>
              </a:lnSpc>
              <a:spcBef>
                <a:spcPct val="20000"/>
              </a:spcBef>
              <a:buClr>
                <a:srgbClr val="002060"/>
              </a:buClr>
              <a:buSzPct val="5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Местоположение:</a:t>
            </a:r>
          </a:p>
          <a:p>
            <a:pPr marL="179388" lvl="1" indent="-179388" eaLnBrk="0" hangingPunc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от границата с Гърция</a:t>
            </a:r>
          </a:p>
          <a:p>
            <a:pPr marL="179388" lvl="1" indent="-179388" eaLnBrk="0" hangingPunct="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180975" algn="l"/>
                <a:tab pos="541338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железопътните връзки с Турция и Гърция</a:t>
            </a:r>
          </a:p>
        </p:txBody>
      </p:sp>
      <p:pic>
        <p:nvPicPr>
          <p:cNvPr id="23" name="Picture 13" descr="Ruse_Sat_Sept_2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58" y="3718175"/>
            <a:ext cx="1805011" cy="12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Vidin_New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3284" y="4599592"/>
            <a:ext cx="2402930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Svilengrad_Sat1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977" y="3877828"/>
            <a:ext cx="2329694" cy="158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44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207209"/>
            <a:ext cx="70567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</a:t>
            </a:r>
            <a:r>
              <a:rPr lang="bg-BG" sz="1400" b="1" dirty="0">
                <a:solidFill>
                  <a:schemeClr val="bg1"/>
                </a:solidFill>
                <a:latin typeface="Tw Cen MT" pitchFamily="34" charset="0"/>
              </a:rPr>
              <a:t>НДУСТРИАЛНИ ЗОНИ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  <a:latin typeface="Tw Cen MT" pitchFamily="34" charset="0"/>
              </a:rPr>
              <a:t>ИНДУСТРИАЛНА ЗОНА ТЕЛИШ – ОБЛАСТ ПЛЕВЕН</a:t>
            </a: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Tw Cen MT" pitchFamily="34" charset="0"/>
              </a:rPr>
              <a:t>    </a:t>
            </a: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 ИНДУСТРИАЛНА ЗОНА КАРЛОВО</a:t>
            </a:r>
            <a:endParaRPr lang="en-US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143836" y="4363825"/>
            <a:ext cx="2952328" cy="22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87338" algn="just" eaLnBrk="0" hangingPunct="0">
              <a:spcBef>
                <a:spcPct val="20000"/>
              </a:spcBef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Непосредствен достъп до</a:t>
            </a: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bg-BG" sz="1400" b="1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287338">
              <a:lnSpc>
                <a:spcPct val="120000"/>
              </a:lnSpc>
              <a:spcBef>
                <a:spcPts val="338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Международен път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indent="-287338">
              <a:lnSpc>
                <a:spcPct val="120000"/>
              </a:lnSpc>
              <a:spcBef>
                <a:spcPts val="338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Железопътна мрежа</a:t>
            </a:r>
            <a:endParaRPr lang="en-US" sz="13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287338" eaLnBrk="0" hangingPunct="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Водоснабдяване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и канализация</a:t>
            </a:r>
            <a:endParaRPr lang="en-US" sz="13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287338" eaLnBrk="0" hangingPunct="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Електричество</a:t>
            </a:r>
            <a:endParaRPr lang="en-US" sz="13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287338" eaLnBrk="0" hangingPunct="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Телекомуникационна мрежа</a:t>
            </a:r>
            <a:endParaRPr lang="en-US" sz="13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287338" eaLnBrk="0" hangingPunct="0">
              <a:lnSpc>
                <a:spcPct val="12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Покритие на всички мобилни оператори</a:t>
            </a:r>
            <a:endParaRPr lang="en-US" sz="13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04855" y="3217192"/>
            <a:ext cx="2912921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lnSpc>
                <a:spcPct val="150000"/>
              </a:lnSpc>
              <a:buClr>
                <a:srgbClr val="002060"/>
              </a:buClr>
            </a:pPr>
            <a:r>
              <a:rPr lang="bg-BG" sz="1300" b="1" dirty="0">
                <a:solidFill>
                  <a:srgbClr val="002060"/>
                </a:solidFill>
                <a:latin typeface="Tw Cen MT" pitchFamily="34" charset="0"/>
              </a:rPr>
              <a:t>Обща площ: 580 000 м</a:t>
            </a:r>
            <a:r>
              <a:rPr lang="en-GB" sz="1300" b="1" dirty="0">
                <a:solidFill>
                  <a:srgbClr val="002060"/>
                </a:solidFill>
                <a:latin typeface="Tw Cen MT" pitchFamily="34" charset="0"/>
              </a:rPr>
              <a:t>²</a:t>
            </a:r>
            <a:endParaRPr lang="en-US" sz="1300" b="1" dirty="0">
              <a:solidFill>
                <a:srgbClr val="002060"/>
              </a:solidFill>
              <a:latin typeface="Tw Cen MT" pitchFamily="34" charset="0"/>
            </a:endParaRPr>
          </a:p>
          <a:p>
            <a:pPr marL="174625" lvl="1" indent="-174625">
              <a:lnSpc>
                <a:spcPct val="150000"/>
              </a:lnSpc>
              <a:buClr>
                <a:srgbClr val="002060"/>
              </a:buClr>
            </a:pPr>
            <a:r>
              <a:rPr lang="bg-BG" sz="1300" b="1" dirty="0">
                <a:solidFill>
                  <a:srgbClr val="002060"/>
                </a:solidFill>
                <a:latin typeface="Tw Cen MT" pitchFamily="34" charset="0"/>
              </a:rPr>
              <a:t>Местоположение: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174625" lvl="1" indent="-174625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В географския център на България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174625" lvl="1" indent="-174625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На 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</a:rPr>
              <a:t>145</a:t>
            </a: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 км от София</a:t>
            </a:r>
          </a:p>
          <a:p>
            <a:pPr marL="174625" lvl="1" indent="-174625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На 56 км от Пловдив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17</a:t>
            </a:fld>
            <a:endParaRPr lang="bg-BG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07504" y="1131339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spcAft>
                <a:spcPts val="600"/>
              </a:spcAft>
              <a:buClr>
                <a:srgbClr val="002060"/>
              </a:buClr>
              <a:buSzPct val="85000"/>
            </a:pPr>
            <a:r>
              <a:rPr lang="ru-RU" sz="14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Обща площ: 2 036 638 м²</a:t>
            </a:r>
          </a:p>
          <a:p>
            <a:pPr marL="174625" indent="-174625">
              <a:spcAft>
                <a:spcPts val="60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Обща застроена площ: 32 329 м² </a:t>
            </a:r>
          </a:p>
          <a:p>
            <a:pPr marL="174625" lvl="1" indent="-174625" algn="just">
              <a:spcAft>
                <a:spcPts val="1000"/>
              </a:spcAft>
            </a:pPr>
            <a:endParaRPr lang="en-US" sz="1400" b="1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174625" lvl="1" indent="-174625" algn="just">
              <a:spcAft>
                <a:spcPts val="1000"/>
              </a:spcAft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Местоположение:</a:t>
            </a:r>
          </a:p>
          <a:p>
            <a:pPr marL="174625" lvl="1" indent="-174625">
              <a:spcAft>
                <a:spcPts val="10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в непосредствена близост до главен път София-Варна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174625" lvl="1" indent="-174625">
              <a:spcAft>
                <a:spcPts val="10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на главен път София-Русе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1964" y="4274576"/>
            <a:ext cx="3744416" cy="215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>
              <a:spcBef>
                <a:spcPct val="20000"/>
              </a:spcBef>
              <a:spcAft>
                <a:spcPts val="400"/>
              </a:spcAft>
              <a:buClr>
                <a:srgbClr val="1F497D"/>
              </a:buClr>
              <a:buSzPct val="85000"/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Инфраструктура</a:t>
            </a:r>
            <a:r>
              <a:rPr lang="en-US" sz="1400" b="1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174625" lvl="1" indent="-174625">
              <a:spcBef>
                <a:spcPts val="338"/>
              </a:spcBef>
              <a:spcAft>
                <a:spcPts val="10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4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Международен път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174625" lvl="1" indent="-174625">
              <a:spcBef>
                <a:spcPts val="338"/>
              </a:spcBef>
              <a:spcAft>
                <a:spcPts val="10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4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Железопътна мрежа</a:t>
            </a:r>
            <a:endParaRPr lang="en-US" sz="14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174625" lvl="1" indent="-174625">
              <a:spcBef>
                <a:spcPts val="338"/>
              </a:spcBef>
              <a:spcAft>
                <a:spcPts val="10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4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Електричество</a:t>
            </a:r>
            <a:endParaRPr lang="en-US" sz="14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174625" lvl="1" indent="-174625">
              <a:spcBef>
                <a:spcPct val="20000"/>
              </a:spcBef>
              <a:spcAft>
                <a:spcPts val="10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4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Водоснабдяване и канализация</a:t>
            </a:r>
            <a:endParaRPr lang="en-US" sz="14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marL="174625" lvl="1" indent="-174625">
              <a:spcBef>
                <a:spcPct val="20000"/>
              </a:spcBef>
              <a:spcAft>
                <a:spcPts val="100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bg-BG" sz="1400" dirty="0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Телекомуникации</a:t>
            </a:r>
            <a:endParaRPr lang="en-US" sz="1400" dirty="0">
              <a:solidFill>
                <a:srgbClr val="002060"/>
              </a:solidFill>
              <a:latin typeface="Tw Cen MT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" name="Picture 3" descr="P:\Investor Relations\Zones\TELISH\DSC_82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23" y="3291579"/>
            <a:ext cx="2055121" cy="1443971"/>
          </a:xfrm>
          <a:prstGeom prst="rect">
            <a:avLst/>
          </a:prstGeom>
          <a:noFill/>
        </p:spPr>
      </p:pic>
      <p:pic>
        <p:nvPicPr>
          <p:cNvPr id="20" name="Picture 6" descr="P:\Investor Relations\Zones\KARLOVO\Karlovo_Panorama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044" y="1131339"/>
            <a:ext cx="4684521" cy="2134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17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</a:t>
            </a:r>
            <a:r>
              <a:rPr lang="bg-BG" sz="1400" b="1" dirty="0">
                <a:solidFill>
                  <a:schemeClr val="bg1"/>
                </a:solidFill>
                <a:latin typeface="Tw Cen MT" pitchFamily="34" charset="0"/>
              </a:rPr>
              <a:t>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ИНДУСТРИАЛНА ЗОНА ВАРНА – ЗАПАД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52120" y="1663640"/>
            <a:ext cx="3096344" cy="17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00A4D4"/>
              </a:buClr>
              <a:buSzPct val="50000"/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площ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399</a:t>
            </a: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м</a:t>
            </a:r>
            <a:r>
              <a:rPr lang="bg-BG" sz="13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300" b="1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00A4D4"/>
              </a:buClr>
              <a:buSzPct val="50000"/>
            </a:pPr>
            <a:endParaRPr lang="en-US" sz="13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00A4D4"/>
              </a:buClr>
              <a:buSzPct val="50000"/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Инфраструктура:</a:t>
            </a:r>
          </a:p>
          <a:p>
            <a:pPr marL="174625" indent="-174625">
              <a:lnSpc>
                <a:spcPct val="150000"/>
              </a:lnSpc>
              <a:spcBef>
                <a:spcPts val="338"/>
              </a:spcBef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близост: газ, електричество, телекомуникации и националната пътна и ж.п. мрежа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652120" y="3605416"/>
            <a:ext cx="2952328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A4D4"/>
              </a:buClr>
              <a:buSzPct val="50000"/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Местоположение:</a:t>
            </a:r>
          </a:p>
          <a:p>
            <a:pPr marL="174625" lvl="0" indent="-174625" algn="just">
              <a:lnSpc>
                <a:spcPct val="12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близост до най-големия черноморски град в България</a:t>
            </a:r>
          </a:p>
          <a:p>
            <a:pPr marL="174625" lvl="0" indent="-174625" algn="just">
              <a:lnSpc>
                <a:spcPct val="12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км до Варна</a:t>
            </a:r>
          </a:p>
          <a:p>
            <a:pPr marL="174625" lvl="0" indent="-174625" algn="just">
              <a:lnSpc>
                <a:spcPct val="12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км до Летище Варна</a:t>
            </a:r>
          </a:p>
          <a:p>
            <a:pPr marL="174625" lvl="0" indent="-174625" algn="just">
              <a:lnSpc>
                <a:spcPct val="12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км до пристанище Варна – Запад</a:t>
            </a:r>
          </a:p>
          <a:p>
            <a:pPr marL="174625" lvl="0" indent="-174625" algn="just">
              <a:lnSpc>
                <a:spcPct val="120000"/>
              </a:lnSpc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км до магистрала „Хемус”</a:t>
            </a:r>
          </a:p>
          <a:p>
            <a:pPr marL="174625" lvl="0" indent="-174625" algn="just">
              <a:lnSpc>
                <a:spcPct val="120000"/>
              </a:lnSpc>
              <a:buClr>
                <a:srgbClr val="002060"/>
              </a:buClr>
              <a:buSzPct val="120000"/>
            </a:pPr>
            <a:endParaRPr lang="bg-BG" sz="13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15" name="Picture 3" descr="C:\Documents and Settings\a.kirilova\My Documents\Varna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2457562" cy="1656184"/>
          </a:xfrm>
          <a:prstGeom prst="rect">
            <a:avLst/>
          </a:prstGeom>
          <a:noFill/>
        </p:spPr>
      </p:pic>
      <p:pic>
        <p:nvPicPr>
          <p:cNvPr id="16" name="Picture 1" descr="P:\Investor Relations\Zones\VARNA_ZAPAD\renderi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789040"/>
            <a:ext cx="2808312" cy="210623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18</a:t>
            </a:fld>
            <a:endParaRPr lang="bg-BG"/>
          </a:p>
        </p:txBody>
      </p:sp>
      <p:pic>
        <p:nvPicPr>
          <p:cNvPr id="13" name="Picture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4791"/>
            <a:ext cx="3744416" cy="22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  <a:endParaRPr lang="en-US" sz="1500" b="1" dirty="0">
              <a:solidFill>
                <a:schemeClr val="bg1"/>
              </a:solidFill>
              <a:latin typeface="Tw Cen MT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  <a:latin typeface="Tw Cen MT" pitchFamily="34" charset="0"/>
              </a:rPr>
              <a:t>Предимств</a:t>
            </a: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а</a:t>
            </a:r>
            <a:r>
              <a:rPr lang="ru-RU" sz="1200" b="1" dirty="0">
                <a:solidFill>
                  <a:schemeClr val="bg1"/>
                </a:solidFill>
                <a:latin typeface="Tw Cen MT" pitchFamily="34" charset="0"/>
              </a:rPr>
              <a:t> за чуждестранните инвеститори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1124744"/>
            <a:ext cx="8405142" cy="5095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31788" eaLnBrk="0" hangingPunct="0">
              <a:lnSpc>
                <a:spcPct val="20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Предимства за инвеститорите:</a:t>
            </a:r>
          </a:p>
          <a:p>
            <a:pPr marL="342900" indent="-331788" eaLnBrk="0" hangingPunct="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Инвестиции на зелено в зоните на НКИЗ с цел производство, складиране или логистика;</a:t>
            </a:r>
          </a:p>
          <a:p>
            <a:pPr marL="342900" indent="-331788" eaLnBrk="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Чрез пренасочване на дейността на компаниите в България, инвеститорите ще имат възможност да ползват квалифицирана работна ръка при конкурентни разходи за труд и нисък корпоративен данък;</a:t>
            </a:r>
          </a:p>
          <a:p>
            <a:pPr marL="342900" indent="-331788" eaLnBrk="0" hangingPunct="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Сертифицираните инвеститори от БАИ получават редица стимули като:</a:t>
            </a:r>
          </a:p>
          <a:p>
            <a:pPr marL="720000" indent="-331788" eaLnBrk="0" hangingPunct="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Съкратени срокове за административно обслужване</a:t>
            </a:r>
          </a:p>
          <a:p>
            <a:pPr marL="720000" indent="-331788" eaLnBrk="0" hangingPunct="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Възможност за закупуване на недвижим имот при преференциални условия без търг или конкурс</a:t>
            </a:r>
          </a:p>
          <a:p>
            <a:pPr marL="720000" indent="-331788" eaLnBrk="0" hangingPunct="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Индивидуално административно обслужване, необходимо за осъществяване на инвестиционния проект</a:t>
            </a:r>
          </a:p>
          <a:p>
            <a:pPr marL="720000" indent="-331788" eaLnBrk="0" hangingPunct="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Частично възстановяване на направените от инвеститора задължителни осигурителни вноски за новоназначените работници и служители</a:t>
            </a:r>
          </a:p>
          <a:p>
            <a:pPr marL="720000" indent="-331788" eaLnBrk="0" hangingPunct="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Финансово подпомагане за обучение на новоназначения персонал за придобиване на професионална квалификация</a:t>
            </a:r>
          </a:p>
          <a:p>
            <a:pPr marL="720000" indent="-331788" eaLnBrk="0" hangingPunct="0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Осигуряване на пълна институционална подкрепа за приоритетните инвестиционни проекти, включително публично частно партньорство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421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dustrialna zo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3538186" cy="2352517"/>
          </a:xfrm>
          <a:prstGeom prst="rect">
            <a:avLst/>
          </a:prstGeom>
        </p:spPr>
      </p:pic>
      <p:pic>
        <p:nvPicPr>
          <p:cNvPr id="15" name="Picture 1" descr="P:\Investor Relations\Zones\KARLOVO\Прединвестиционни проучвания - final\visual\zona (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664296" cy="1800200"/>
          </a:xfrm>
          <a:prstGeom prst="rect">
            <a:avLst/>
          </a:prstGeom>
          <a:noFill/>
        </p:spPr>
      </p:pic>
      <p:pic>
        <p:nvPicPr>
          <p:cNvPr id="25603" name="Picture 3" descr="P:\Investor Relations\Broshuri+Reklamni m-li\РЕКЛАМА 2014\Нова брошура\снимки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1666708" cy="2400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5400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ОБЩ ПРЕГЛЕД</a:t>
            </a:r>
            <a:endParaRPr lang="bg-BG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logo_engl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320331" y="3933056"/>
            <a:ext cx="4428133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algn="ctr" eaLnBrk="0" hangingPunct="0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дейности:</a:t>
            </a:r>
          </a:p>
          <a:p>
            <a:pPr marL="179388" lvl="0" indent="-288000" algn="just" eaLnBrk="0" hangingPunct="0">
              <a:spcAft>
                <a:spcPts val="600"/>
              </a:spcAft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 индустриални зони в съответствие с най-новите стандарти</a:t>
            </a:r>
          </a:p>
          <a:p>
            <a:pPr marL="179388" lvl="0" indent="-288000" algn="just" eaLnBrk="0" hangingPunct="0">
              <a:spcAft>
                <a:spcPts val="600"/>
              </a:spcAft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Насърчаване на инвестициите в сектори с висока добавена стойност</a:t>
            </a:r>
          </a:p>
          <a:p>
            <a:pPr marL="179388" lvl="0" indent="-288000" algn="just" eaLnBrk="0" hangingPunct="0"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Създаване на благоприятни условия за инвестиции</a:t>
            </a:r>
          </a:p>
          <a:p>
            <a:pPr marL="179388" lvl="0" algn="just" eaLnBrk="0" hangingPunct="0">
              <a:spcAft>
                <a:spcPts val="600"/>
              </a:spcAft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968" y="1493193"/>
            <a:ext cx="45365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Aft>
                <a:spcPts val="600"/>
              </a:spcAft>
              <a:buClr>
                <a:srgbClr val="00206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“Национална компания индустриални зони” ЕАД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/НКИЗ/ е търговско дружество с едноличен собственик на капитала – Министерството на икономиката на България, специализирано в:</a:t>
            </a:r>
          </a:p>
          <a:p>
            <a:pPr marL="180000" lvl="0" indent="-288000" algn="just" eaLnBrk="0" hangingPunct="0"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Проектиране и развитие на индустриални,</a:t>
            </a:r>
          </a:p>
          <a:p>
            <a:pPr marL="180000" lvl="0" indent="-288000" algn="just" eaLnBrk="0" hangingPunct="0">
              <a:spcAft>
                <a:spcPts val="600"/>
              </a:spcAft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икономически и свободни зони</a:t>
            </a:r>
          </a:p>
          <a:p>
            <a:pPr marL="180000" lvl="0" indent="-288000" algn="just" eaLnBrk="0" hangingPunct="0"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Управление на индустриални паркове и</a:t>
            </a:r>
          </a:p>
          <a:p>
            <a:pPr marL="180000" lvl="0" indent="-288000" algn="just" eaLnBrk="0" hangingPunct="0">
              <a:spcAft>
                <a:spcPts val="600"/>
              </a:spcAft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технологични центрове</a:t>
            </a:r>
          </a:p>
          <a:p>
            <a:pPr marL="180000" lvl="0" indent="-288000" algn="just" eaLnBrk="0" hangingPunct="0"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Предоставяне на допълнителни услуги на</a:t>
            </a:r>
          </a:p>
          <a:p>
            <a:pPr marL="180000" lvl="0" indent="-288000" algn="just" eaLnBrk="0" hangingPunct="0">
              <a:buClr>
                <a:srgbClr val="002060"/>
              </a:buClr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инвеститорите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269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8" descr="myhc_37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00808"/>
            <a:ext cx="3023660" cy="2012624"/>
          </a:xfrm>
          <a:prstGeom prst="rect">
            <a:avLst/>
          </a:prstGeom>
        </p:spPr>
      </p:pic>
      <p:pic>
        <p:nvPicPr>
          <p:cNvPr id="12" name="Picture 2" descr="P:\Investor Relations\PRESENTATIONS\СНИМКИ\Pictures Presentation\Lead-Effective-Business-Meeting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2952328" cy="18455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  <a:endParaRPr lang="en-US" sz="1500" b="1" dirty="0">
              <a:solidFill>
                <a:schemeClr val="bg1"/>
              </a:solidFill>
              <a:latin typeface="Tw Cen MT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  <a:latin typeface="Tw Cen MT" pitchFamily="34" charset="0"/>
              </a:rPr>
              <a:t>ОТГОВОРНОСТ ЗА РАБОТА С ВАС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76056" y="1484784"/>
            <a:ext cx="3528392" cy="37709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31788" eaLnBrk="0" hangingPunct="0">
              <a:lnSpc>
                <a:spcPct val="250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КИЗ предлага на своите партньори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31788">
              <a:lnSpc>
                <a:spcPct val="250000"/>
              </a:lnSpc>
              <a:buSzPct val="15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Локация</a:t>
            </a:r>
          </a:p>
          <a:p>
            <a:pPr marL="342900" indent="-331788">
              <a:lnSpc>
                <a:spcPct val="250000"/>
              </a:lnSpc>
              <a:buSzPct val="15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Инфраструктура</a:t>
            </a:r>
          </a:p>
          <a:p>
            <a:pPr marL="342900" indent="-331788">
              <a:lnSpc>
                <a:spcPct val="250000"/>
              </a:lnSpc>
              <a:buSzPct val="15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Услуги</a:t>
            </a:r>
          </a:p>
          <a:p>
            <a:pPr marL="342900" indent="-331788">
              <a:lnSpc>
                <a:spcPct val="250000"/>
              </a:lnSpc>
              <a:buSzPct val="15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Менажиране</a:t>
            </a:r>
          </a:p>
          <a:p>
            <a:pPr marL="342900" indent="-331788">
              <a:lnSpc>
                <a:spcPct val="250000"/>
              </a:lnSpc>
              <a:buSzPct val="15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Съдействие</a:t>
            </a:r>
          </a:p>
          <a:p>
            <a:pPr marL="342900" indent="-331788">
              <a:lnSpc>
                <a:spcPct val="250000"/>
              </a:lnSpc>
              <a:buSzPct val="15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Партньорство</a:t>
            </a: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0938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332656"/>
            <a:ext cx="5040560" cy="37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4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  <a:endParaRPr lang="en-US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90986" y="1525188"/>
            <a:ext cx="4572000" cy="2700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контакти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Стефан Стайков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Изпълнителен директор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 1000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“Ангел Кънчев” №1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+359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2 890290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+359 2 9871684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office@nciz.bg</a:t>
            </a:r>
          </a:p>
          <a:p>
            <a:pPr algn="ctr" eaLnBrk="0" hangingPunct="0">
              <a:lnSpc>
                <a:spcPct val="80000"/>
              </a:lnSpc>
              <a:spcBef>
                <a:spcPts val="3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www.industrialzones.bg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878333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Вашият стратегически партньор за инвести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ци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и в България</a:t>
            </a:r>
            <a:endParaRPr lang="bg-BG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nciz.b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293096"/>
            <a:ext cx="1450132" cy="14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95536" y="332656"/>
            <a:ext cx="3816424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endParaRPr lang="en-US" sz="12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  <a:endParaRPr lang="en-US" sz="1500" b="1" dirty="0">
              <a:solidFill>
                <a:schemeClr val="bg1"/>
              </a:solidFill>
              <a:latin typeface="Tw Cen MT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УПРАВЛЕНИЕ НА ИНДУСТРИАЛНИ ЗОНИ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7629" y="5494047"/>
            <a:ext cx="379663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just">
              <a:buClr>
                <a:srgbClr val="00B050"/>
              </a:buClr>
              <a:buSzPct val="15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зони в процес на развитие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algn="just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Индустриална зона Карлово </a:t>
            </a:r>
          </a:p>
          <a:p>
            <a:pPr lvl="1" indent="-285750" algn="just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Индустриална зона Телиш (Плевен) </a:t>
            </a:r>
          </a:p>
          <a:p>
            <a:pPr lvl="1" indent="-285750" algn="just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Индустриална зона Варна – Запад</a:t>
            </a: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0112" y="1191645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buClr>
                <a:srgbClr val="FF0000"/>
              </a:buClr>
              <a:buSzPct val="5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свободни зони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>
              <a:buClr>
                <a:srgbClr val="002060"/>
              </a:buClr>
              <a:buSzPct val="15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Русе</a:t>
            </a:r>
          </a:p>
          <a:p>
            <a:pPr marL="0" lvl="1">
              <a:buClr>
                <a:srgbClr val="002060"/>
              </a:buClr>
              <a:buSzPct val="15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Видин</a:t>
            </a:r>
          </a:p>
          <a:p>
            <a:pPr marL="0" lvl="1">
              <a:buClr>
                <a:srgbClr val="002060"/>
              </a:buClr>
              <a:buSzPct val="15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Свиленград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933" y="1176270"/>
            <a:ext cx="408230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SzPct val="100000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 8 проекта:</a:t>
            </a: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SzPct val="100000"/>
              <a:buFont typeface="Arial" panose="020B0604020202020204" pitchFamily="34" charset="0"/>
              <a:buChar char="•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6 700 095 м²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площ</a:t>
            </a:r>
          </a:p>
          <a:p>
            <a:pPr marL="285750" lvl="1" indent="-285750">
              <a:buSzPct val="100000"/>
              <a:buFont typeface="Arial" panose="020B0604020202020204" pitchFamily="34" charset="0"/>
              <a:buChar char="•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73 909 м² застроена площ</a:t>
            </a:r>
          </a:p>
          <a:p>
            <a:pPr marL="285750" lvl="1" indent="-285750">
              <a:buSzPct val="100000"/>
              <a:buFont typeface="Arial" panose="020B0604020202020204" pitchFamily="34" charset="0"/>
              <a:buChar char="•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225 500 м² открити складови площи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3</a:t>
            </a:fld>
            <a:endParaRPr lang="bg-BG" dirty="0"/>
          </a:p>
        </p:txBody>
      </p:sp>
      <p:sp>
        <p:nvSpPr>
          <p:cNvPr id="11" name="Rectangle 10"/>
          <p:cNvSpPr/>
          <p:nvPr/>
        </p:nvSpPr>
        <p:spPr>
          <a:xfrm>
            <a:off x="357933" y="54940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lvl="1" indent="-174625">
              <a:buClr>
                <a:srgbClr val="002060"/>
              </a:buClr>
              <a:buSzPct val="15000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</a:t>
            </a:r>
            <a:r>
              <a:rPr lang="bg-BG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новоизградени</a:t>
            </a: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зони:</a:t>
            </a:r>
          </a:p>
          <a:p>
            <a:pPr indent="-285750" algn="just" eaLnBrk="0" hangingPunct="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Икономическа зона София – Божурище </a:t>
            </a:r>
          </a:p>
          <a:p>
            <a:pPr indent="-285750" algn="just" eaLnBrk="0" hangingPunct="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Индустриален и логистичен парк –  Бургас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919" y="2121363"/>
            <a:ext cx="5760640" cy="33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5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1484784"/>
            <a:ext cx="604867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925" algn="just" hangingPunct="0">
              <a:lnSpc>
                <a:spcPct val="8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CN" sz="1400" b="1" dirty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   </a:t>
            </a:r>
            <a:r>
              <a:rPr lang="bg-BG" altLang="zh-CN" sz="1400" b="1" dirty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	</a:t>
            </a:r>
            <a:r>
              <a:rPr lang="en-US" altLang="zh-CN" sz="1400" b="1" dirty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	</a:t>
            </a:r>
            <a:endParaRPr lang="fr-FR" sz="14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564904"/>
            <a:ext cx="2376264" cy="281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hangingPunct="0">
              <a:lnSpc>
                <a:spcPct val="8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1" dirty="0">
                <a:solidFill>
                  <a:srgbClr val="002060"/>
                </a:solidFill>
                <a:latin typeface="Tw Cen MT" pitchFamily="34" charset="0"/>
              </a:rPr>
              <a:t>           </a:t>
            </a:r>
            <a:r>
              <a:rPr lang="bg-BG" sz="1400" b="1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ИНВЕСТИТОР</a:t>
            </a:r>
            <a:endParaRPr lang="fr-FR" sz="1600" b="1" dirty="0">
              <a:solidFill>
                <a:srgbClr val="002060"/>
              </a:solidFill>
              <a:latin typeface="Arial" panose="020B0604020202020204" pitchFamily="34" charset="0"/>
              <a:ea typeface="Microsoft YaHei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573015"/>
            <a:ext cx="3816424" cy="2469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sz="1300" b="1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БЪЛГАРСКА АГЕНЦИЯ ЗА ИНВЕСТИЦИИ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Определяне на инвестиционна категория </a:t>
            </a: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 подкрепа чрез ЗНИ</a:t>
            </a: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Съдействие във връзка с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държавните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50000"/>
              </a:lnSpc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институции</a:t>
            </a: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Индивидуално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административно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50000"/>
              </a:lnSpc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обслужване</a:t>
            </a:r>
          </a:p>
          <a:p>
            <a:pPr algn="ctr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573015"/>
            <a:ext cx="3528392" cy="2469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НАЦИОНАЛНА КОМПАНИЯ </a:t>
            </a:r>
          </a:p>
          <a:p>
            <a:pPr algn="ctr"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ИНДУСТРИАЛНИ ЗОНИ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Земя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g-BG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уктура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Ускоени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административни процедури</a:t>
            </a:r>
          </a:p>
          <a:p>
            <a:pPr hangingPunct="0">
              <a:lnSpc>
                <a:spcPct val="150000"/>
              </a:lnSpc>
              <a:buSzPct val="15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Персонално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съдействие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50000"/>
              </a:lnSpc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hangingPunct="0"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7" name="Left-Right Arrow Callout 6"/>
          <p:cNvSpPr/>
          <p:nvPr/>
        </p:nvSpPr>
        <p:spPr>
          <a:xfrm rot="5400000">
            <a:off x="4103948" y="2096852"/>
            <a:ext cx="648072" cy="288032"/>
          </a:xfrm>
          <a:prstGeom prst="left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ea typeface="Microsoft YaHei"/>
              <a:cs typeface="Microsoft YaHei"/>
            </a:endParaRPr>
          </a:p>
        </p:txBody>
      </p:sp>
      <p:sp>
        <p:nvSpPr>
          <p:cNvPr id="8" name="Left-Right Arrow Callout 7"/>
          <p:cNvSpPr/>
          <p:nvPr/>
        </p:nvSpPr>
        <p:spPr>
          <a:xfrm rot="5400000">
            <a:off x="3275856" y="3068960"/>
            <a:ext cx="720080" cy="288032"/>
          </a:xfrm>
          <a:prstGeom prst="left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ea typeface="Microsoft YaHei"/>
              <a:cs typeface="Microsoft YaHei"/>
            </a:endParaRPr>
          </a:p>
        </p:txBody>
      </p:sp>
      <p:sp>
        <p:nvSpPr>
          <p:cNvPr id="9" name="Left-Right Arrow Callout 8"/>
          <p:cNvSpPr/>
          <p:nvPr/>
        </p:nvSpPr>
        <p:spPr>
          <a:xfrm rot="5400000">
            <a:off x="5004048" y="3068960"/>
            <a:ext cx="720080" cy="288032"/>
          </a:xfrm>
          <a:prstGeom prst="left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ea typeface="Microsoft YaHei"/>
              <a:cs typeface="Microsoft YaHei"/>
            </a:endParaRPr>
          </a:p>
        </p:txBody>
      </p:sp>
      <p:sp>
        <p:nvSpPr>
          <p:cNvPr id="10" name="Left-Right Arrow Callout 9"/>
          <p:cNvSpPr/>
          <p:nvPr/>
        </p:nvSpPr>
        <p:spPr>
          <a:xfrm rot="5400000">
            <a:off x="1439652" y="2600908"/>
            <a:ext cx="1656184" cy="288032"/>
          </a:xfrm>
          <a:prstGeom prst="left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ea typeface="Microsoft YaHei"/>
              <a:cs typeface="Microsoft YaHei"/>
            </a:endParaRPr>
          </a:p>
        </p:txBody>
      </p:sp>
      <p:sp>
        <p:nvSpPr>
          <p:cNvPr id="11" name="Left-Right Arrow Callout 10"/>
          <p:cNvSpPr/>
          <p:nvPr/>
        </p:nvSpPr>
        <p:spPr>
          <a:xfrm rot="5400000">
            <a:off x="5976156" y="2600908"/>
            <a:ext cx="1656184" cy="288032"/>
          </a:xfrm>
          <a:prstGeom prst="left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ea typeface="Microsoft YaHei"/>
              <a:cs typeface="Microsoft YaHei"/>
            </a:endParaRPr>
          </a:p>
        </p:txBody>
      </p:sp>
      <p:sp>
        <p:nvSpPr>
          <p:cNvPr id="12" name="Left-Right Arrow Callout 11"/>
          <p:cNvSpPr/>
          <p:nvPr/>
        </p:nvSpPr>
        <p:spPr>
          <a:xfrm rot="10800000">
            <a:off x="3851920" y="4005064"/>
            <a:ext cx="1080120" cy="288032"/>
          </a:xfrm>
          <a:prstGeom prst="leftRigh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ea typeface="Microsoft YaHei"/>
              <a:cs typeface="Microsoft YaHe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  <a:latin typeface="Tw Cen MT" pitchFamily="34" charset="0"/>
              </a:rPr>
              <a:t>ОТГОВОРНОСТ ЗА РАБОТА С ВАС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19672" y="1556792"/>
            <a:ext cx="590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 ИКОНОМИКАТА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053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ИКОНОМИЧЕСКА ЗОНА СОФИЯ - БОЖУРИЩЕ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1556792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63513" eaLnBrk="0" hangingPunct="0">
              <a:buClr>
                <a:schemeClr val="tx2"/>
              </a:buClr>
              <a:buSzPct val="100000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площ – 2 665 595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²</a:t>
            </a:r>
            <a:endParaRPr lang="bg-BG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289" y="1874822"/>
            <a:ext cx="2961440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SzPct val="15000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Местоположение:</a:t>
            </a:r>
          </a:p>
          <a:p>
            <a:pPr marL="0" lvl="1" indent="-177800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 (център)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177800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Летище София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  <a:p>
            <a:pPr marL="0" lvl="1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Пресечна точка на паневропейски </a:t>
            </a:r>
          </a:p>
          <a:p>
            <a:pPr marL="0" lvl="1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транспортни коридори №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IV, VIII, X</a:t>
            </a:r>
            <a:endParaRPr lang="bg-BG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магистралата за Гърция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180975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магистралата за Сърбия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180975" eaLnBrk="0" hangingPunct="0">
              <a:lnSpc>
                <a:spcPct val="15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bg-BG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магистрала “Тракия”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Documents and Settings\v.georgiev\Desktop\Bojurishte_map2_L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29" y="1237565"/>
            <a:ext cx="5584485" cy="394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099942" y="5199289"/>
            <a:ext cx="4572000" cy="1214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-177800" eaLnBrk="0" hangingPunct="0">
              <a:lnSpc>
                <a:spcPct val="12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Директна връзка с железопътната мрежа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177800" eaLnBrk="0" hangingPunct="0">
              <a:lnSpc>
                <a:spcPct val="12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за спирка на метрото в близко бъдеще</a:t>
            </a:r>
          </a:p>
          <a:p>
            <a:pPr marL="0" lvl="1" indent="-180975" eaLnBrk="0" hangingPunct="0">
              <a:lnSpc>
                <a:spcPct val="120000"/>
              </a:lnSpc>
              <a:spcBef>
                <a:spcPts val="350"/>
              </a:spcBef>
              <a:spcAft>
                <a:spcPts val="60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непосредствена близост до международния път, свързващ Европа и Турция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87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65738" y="2617788"/>
            <a:ext cx="33194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bg-BG"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ИКОНОМИЧЕСКА ЗОНА СОФИЯ - БОЖУРИЩЕ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6</a:t>
            </a:fld>
            <a:endParaRPr lang="bg-BG"/>
          </a:p>
        </p:txBody>
      </p:sp>
      <p:pic>
        <p:nvPicPr>
          <p:cNvPr id="12" name="Picture 2" descr="P:\Investor Relations\Божурище\PUP_Site_A&amp;Site_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560" y="1340768"/>
            <a:ext cx="8424937" cy="2168202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2627" y="4214195"/>
            <a:ext cx="8458870" cy="19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SzPct val="100000"/>
            </a:pPr>
            <a:r>
              <a:rPr lang="bg-BG" sz="135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Етапи на развитие</a:t>
            </a:r>
            <a:endParaRPr lang="en-US" sz="1350" b="1" dirty="0">
              <a:solidFill>
                <a:srgbClr val="002060"/>
              </a:solidFill>
              <a:latin typeface="Tw Cen MT" pitchFamily="34" charset="0"/>
              <a:ea typeface="Microsoft YaHei"/>
              <a:cs typeface="Microsoft YaHei"/>
            </a:endParaRPr>
          </a:p>
          <a:p>
            <a:pPr marL="285750" indent="-285750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bg-BG" sz="1350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Изграждането на инфраструктурата за </a:t>
            </a:r>
            <a:r>
              <a:rPr lang="bg-BG" sz="1350" b="1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Парцел А </a:t>
            </a:r>
            <a:r>
              <a:rPr lang="bg-BG" sz="1350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беше разделено на два етапа:</a:t>
            </a:r>
          </a:p>
          <a:p>
            <a:pPr marL="742950" lvl="1" indent="-285750" algn="just">
              <a:lnSpc>
                <a:spcPct val="13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bg-BG" sz="1350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Първият етап по проектиране и изграждане на инфраструктурата започна през </a:t>
            </a:r>
            <a:r>
              <a:rPr lang="bg-BG" sz="1350" b="1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2013</a:t>
            </a:r>
            <a:r>
              <a:rPr lang="bg-BG" sz="1350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 г. и бе завършен за 2 години. </a:t>
            </a:r>
          </a:p>
          <a:p>
            <a:pPr marL="742950" lvl="1" indent="-285750" algn="just">
              <a:lnSpc>
                <a:spcPct val="13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bg-BG" sz="1350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Вторият етап е в процес на изграждане и се очаква да бъде завършен до края на </a:t>
            </a:r>
            <a:r>
              <a:rPr lang="bg-BG" sz="1350" b="1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2017</a:t>
            </a:r>
            <a:r>
              <a:rPr lang="bg-BG" sz="1350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 г.</a:t>
            </a:r>
            <a:endParaRPr lang="en-US" sz="1350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  <a:p>
            <a:pPr marL="285750" indent="-285750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bg-BG" sz="1350" dirty="0">
                <a:solidFill>
                  <a:srgbClr val="002060"/>
                </a:solidFill>
                <a:latin typeface="Tw Cen MT" pitchFamily="34" charset="0"/>
                <a:ea typeface="Microsoft YaHei"/>
              </a:rPr>
              <a:t>Предвид засиления инвеститорски интерес към имоти в Парцел Б, вече са стартирани процедури по проектиране и изграждане на инфраструктурата за част от Парцел Б.</a:t>
            </a:r>
            <a:endParaRPr lang="bg-BG" sz="1350" dirty="0">
              <a:solidFill>
                <a:srgbClr val="002060"/>
              </a:solidFill>
              <a:latin typeface="Tw Cen MT" pitchFamily="34" charset="0"/>
              <a:ea typeface="SimSun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55" y="3602746"/>
            <a:ext cx="8534946" cy="6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SzPct val="100000"/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Икономическа Зона София – Божурище </a:t>
            </a: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се състои от два основни имота: </a:t>
            </a:r>
          </a:p>
          <a:p>
            <a:pPr algn="just">
              <a:lnSpc>
                <a:spcPct val="130000"/>
              </a:lnSpc>
              <a:buSzPct val="100000"/>
            </a:pPr>
            <a:r>
              <a:rPr lang="bg-BG" sz="13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Парцел А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 – </a:t>
            </a:r>
            <a:r>
              <a:rPr lang="en-US" sz="13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694 846 </a:t>
            </a:r>
            <a:r>
              <a:rPr lang="bg-BG" sz="1300" b="1" dirty="0" err="1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кв</a:t>
            </a:r>
            <a:r>
              <a:rPr lang="en-US" sz="13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.</a:t>
            </a:r>
            <a:r>
              <a:rPr lang="bg-BG" sz="13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м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 </a:t>
            </a:r>
            <a:r>
              <a:rPr lang="bg-BG" sz="1300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и </a:t>
            </a:r>
            <a:r>
              <a:rPr lang="bg-BG" sz="13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Парцел Б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 – </a:t>
            </a:r>
            <a:r>
              <a:rPr lang="en-US" sz="1300" b="1" dirty="0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1 970 749 </a:t>
            </a:r>
            <a:r>
              <a:rPr lang="bg-BG" sz="1300" b="1" dirty="0" err="1">
                <a:solidFill>
                  <a:srgbClr val="002060"/>
                </a:solidFill>
                <a:latin typeface="Tw Cen MT" pitchFamily="34" charset="0"/>
                <a:ea typeface="Microsoft YaHei"/>
                <a:cs typeface="Microsoft YaHei"/>
              </a:rPr>
              <a:t>кв.м</a:t>
            </a:r>
            <a:endParaRPr lang="en-US" sz="1300" b="1" dirty="0">
              <a:solidFill>
                <a:srgbClr val="002060"/>
              </a:solidFill>
              <a:latin typeface="Tw Cen MT" pitchFamily="34" charset="0"/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42571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65738" y="2617788"/>
            <a:ext cx="33194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bg-BG"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ИКОНОМИЧЕСКА ЗОНА СОФИЯ - БОЖУРИЩЕ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07740" y="3501008"/>
            <a:ext cx="374441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just" eaLnBrk="0" hangingPunct="0">
              <a:lnSpc>
                <a:spcPct val="150000"/>
              </a:lnSpc>
              <a:buSzPct val="15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Устройствен план:</a:t>
            </a:r>
          </a:p>
          <a:p>
            <a:pPr marL="179388" indent="-179388" algn="just" eaLnBrk="0" hangingPunct="0">
              <a:lnSpc>
                <a:spcPct val="150000"/>
              </a:lnSpc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Развита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производствена база</a:t>
            </a:r>
          </a:p>
          <a:p>
            <a:pPr marL="179388" indent="-179388" algn="just" eaLnBrk="0" hangingPunct="0">
              <a:lnSpc>
                <a:spcPct val="150000"/>
              </a:lnSpc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Високотехнологичен център</a:t>
            </a:r>
          </a:p>
          <a:p>
            <a:pPr marL="179388" indent="-179388" algn="just" eaLnBrk="0" hangingPunct="0">
              <a:lnSpc>
                <a:spcPct val="150000"/>
              </a:lnSpc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Модерен административен център</a:t>
            </a:r>
          </a:p>
          <a:p>
            <a:pPr marL="179388" indent="-179388" algn="just" eaLnBrk="0" hangingPunct="0">
              <a:lnSpc>
                <a:spcPct val="150000"/>
              </a:lnSpc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Интермодален терминал и логистична база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6" descr="P:\Investor Relations\Божурище\Снимки Божурище\New Folder\Bojurishte v2 - 15 (Camera0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0" y="1489653"/>
            <a:ext cx="2609020" cy="173934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7</a:t>
            </a:fld>
            <a:endParaRPr lang="bg-BG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219" y="1484784"/>
            <a:ext cx="4489962" cy="423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P:\Investor Relations\Божурище\Bojurishte v2 - 16 (Camera08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69289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83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ИКОНОМИЧЕСКА ЗОНА СОФИЯ - БОЖУРИЩЕ</a:t>
            </a:r>
            <a:endParaRPr lang="bg-BG" sz="14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63688" y="1371664"/>
            <a:ext cx="2304256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algn="ctr">
              <a:lnSpc>
                <a:spcPct val="150000"/>
              </a:lnSpc>
            </a:pPr>
            <a:r>
              <a:rPr lang="bg-BG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Инфраструктура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-162284" y="1758017"/>
            <a:ext cx="6066541" cy="410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 момента са изградени следните инфраструктурни обекти: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Близо 2,5 км улици за тежко движение с тротоари и </a:t>
            </a:r>
            <a:r>
              <a:rPr lang="bg-BG" sz="1350" dirty="0" err="1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велоалеи</a:t>
            </a: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включително кръгови кръстовища 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</a:t>
            </a:r>
            <a:r>
              <a:rPr lang="bg-BG" sz="1350" dirty="0" err="1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Задържателен</a:t>
            </a: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резервоар за дъждовни води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Напорен резервоар за питейно и противопожарно водоснабдяване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Канализация за дъждовни и битови отпадъчни води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Водопровод с противопожарни хидранти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Захранващ и разпределителен газопровод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Тръбни трасета с кабелни шахти за подземни кабелни линии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Тръбно трасе за оптични кабели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Улично осветление и озеленяване</a:t>
            </a:r>
          </a:p>
          <a:p>
            <a:pPr marL="636588" lvl="1" indent="-179388" eaLnBrk="0" hangingPunct="0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sz="135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•	Напорна канализация с канално-помпено съоръжение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8</a:t>
            </a:fld>
            <a:endParaRPr lang="bg-BG"/>
          </a:p>
        </p:txBody>
      </p:sp>
      <p:pic>
        <p:nvPicPr>
          <p:cNvPr id="10" name="Picture 3" descr="P:\Investor Relations\Bozhurishte_September 2014\Snimki_baneri\chisti\sgrada_bez_tekst.jpg"/>
          <p:cNvPicPr>
            <a:picLocks noChangeAspect="1" noChangeArrowheads="1"/>
          </p:cNvPicPr>
          <p:nvPr/>
        </p:nvPicPr>
        <p:blipFill rotWithShape="1"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7136" y="1457136"/>
            <a:ext cx="3257558" cy="2248376"/>
          </a:xfrm>
          <a:prstGeom prst="rect">
            <a:avLst/>
          </a:prstGeom>
          <a:noFill/>
        </p:spPr>
      </p:pic>
      <p:pic>
        <p:nvPicPr>
          <p:cNvPr id="14" name="Picture 2" descr="P:\Investor Relations\Божурище\Snimki_06_07_2015\IMG_04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8865" y="4512668"/>
            <a:ext cx="2542781" cy="1580628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140" y="3335592"/>
            <a:ext cx="2003342" cy="12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logo_engl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76350" cy="841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260648"/>
            <a:ext cx="50405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b="1" dirty="0">
                <a:solidFill>
                  <a:schemeClr val="bg1"/>
                </a:solidFill>
                <a:latin typeface="Tw Cen MT" pitchFamily="34" charset="0"/>
              </a:rPr>
              <a:t>НАЦИОНАЛНА КОМПАНИЯ ИНДУСТРИАЛНИ ЗОНИ</a:t>
            </a:r>
          </a:p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Tw Cen MT" pitchFamily="34" charset="0"/>
              </a:rPr>
              <a:t>ИКОНОМИЧЕСКА ЗОНА СОФИЯ – БОЖУРИЩЕ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9200-7351-4A3A-8425-8631AECE8C7C}" type="slidenum">
              <a:rPr lang="bg-BG" smtClean="0"/>
              <a:pPr/>
              <a:t>9</a:t>
            </a:fld>
            <a:endParaRPr lang="bg-BG"/>
          </a:p>
        </p:txBody>
      </p:sp>
      <p:pic>
        <p:nvPicPr>
          <p:cNvPr id="12" name="Picture 28" descr="manufactur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745" y="4817748"/>
            <a:ext cx="1944456" cy="1284883"/>
          </a:xfrm>
          <a:prstGeom prst="rect">
            <a:avLst/>
          </a:prstGeom>
          <a:ln>
            <a:noFill/>
          </a:ln>
          <a:effectLst>
            <a:outerShdw dir="5400000" algn="ctr" rotWithShape="0">
              <a:prstClr val="black">
                <a:alpha val="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63500" h="0"/>
          </a:sp3d>
        </p:spPr>
      </p:pic>
      <p:pic>
        <p:nvPicPr>
          <p:cNvPr id="13" name="Picture 12" descr="Spark-Sola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976" y="3995730"/>
            <a:ext cx="2245686" cy="1242805"/>
          </a:xfrm>
          <a:prstGeom prst="rect">
            <a:avLst/>
          </a:prstGeom>
        </p:spPr>
      </p:pic>
      <p:pic>
        <p:nvPicPr>
          <p:cNvPr id="14" name="Picture 13" descr="Pharma_Image_head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2718255"/>
            <a:ext cx="2337572" cy="1250963"/>
          </a:xfrm>
          <a:prstGeom prst="rect">
            <a:avLst/>
          </a:prstGeom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11321" y="3573016"/>
            <a:ext cx="3384376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1788" algn="just">
              <a:lnSpc>
                <a:spcPct val="150000"/>
              </a:lnSpc>
              <a:spcBef>
                <a:spcPts val="3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</a:rPr>
              <a:t>Предимства</a:t>
            </a:r>
            <a:endParaRPr lang="en-US" sz="1400" b="1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287338" eaLnBrk="0" hangingPunct="0">
              <a:spcBef>
                <a:spcPct val="2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Квалифицирана многоезична работна ръка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lvl="1" indent="-287338" eaLnBrk="0" hangingPunct="0">
              <a:spcBef>
                <a:spcPct val="2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Големи университети с технически и икономически специалности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lvl="1" indent="-287338" eaLnBrk="0" hangingPunct="0">
              <a:spcBef>
                <a:spcPct val="2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Елитни езикови и професионални училища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287338" eaLnBrk="0" hangingPunct="0">
              <a:spcBef>
                <a:spcPct val="2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Добре развита инфраструктура и логистика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287338" eaLnBrk="0" hangingPunct="0">
              <a:spcBef>
                <a:spcPct val="2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Достъп до държавни институции и агенции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39552" y="1264695"/>
            <a:ext cx="3528392" cy="2218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31788" algn="just" eaLnBrk="0" hangingPunct="0">
              <a:lnSpc>
                <a:spcPct val="150000"/>
              </a:lnSpc>
              <a:spcBef>
                <a:spcPts val="3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</a:rPr>
              <a:t>Бизнес среда</a:t>
            </a:r>
          </a:p>
          <a:p>
            <a:pPr marL="342900" indent="-287338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София е център на икономическия живот в България</a:t>
            </a:r>
          </a:p>
          <a:p>
            <a:pPr marL="342900" indent="-287338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Високоразвито производство</a:t>
            </a:r>
          </a:p>
          <a:p>
            <a:pPr marL="342900" indent="-287338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Бум на финансовия сектор</a:t>
            </a:r>
          </a:p>
          <a:p>
            <a:pPr marL="342900" indent="-287338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Оживена търговия, строителство и транспорт</a:t>
            </a:r>
          </a:p>
          <a:p>
            <a:pPr marL="342900" indent="-287338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Аутсорсинг дестинация на много европейски и американски компании</a:t>
            </a:r>
            <a:endParaRPr lang="en-US" sz="13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745" y="1370214"/>
            <a:ext cx="4444702" cy="110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" marR="635" lvl="0" ea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lang="bg-BG" sz="1400" b="1" dirty="0">
                <a:solidFill>
                  <a:srgbClr val="002060"/>
                </a:solidFill>
                <a:latin typeface="Tw Cen MT" pitchFamily="34" charset="0"/>
              </a:rPr>
              <a:t>Комунални услуги</a:t>
            </a:r>
            <a:endParaRPr lang="en-US" sz="1400" b="1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marR="635" lvl="0" indent="-287338" ea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Средна цена на електроенергия 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</a:rPr>
              <a:t>– 0.069 €/kWh;</a:t>
            </a:r>
            <a:endParaRPr lang="bg-BG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marR="635" lvl="0" indent="-287338" ea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Средна цена на газоснабдяване 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</a:rPr>
              <a:t>– 0.032 €/kWh;</a:t>
            </a:r>
            <a:endParaRPr lang="bg-BG" sz="13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marR="635" lvl="0" indent="-287338" ea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bg-BG" sz="1300" dirty="0">
                <a:solidFill>
                  <a:srgbClr val="002060"/>
                </a:solidFill>
                <a:latin typeface="Tw Cen MT" pitchFamily="34" charset="0"/>
              </a:rPr>
              <a:t>Средна цена на ВиК </a:t>
            </a:r>
            <a:r>
              <a:rPr lang="en-US" sz="1300" dirty="0">
                <a:solidFill>
                  <a:srgbClr val="002060"/>
                </a:solidFill>
                <a:latin typeface="Tw Cen MT" pitchFamily="34" charset="0"/>
              </a:rPr>
              <a:t>– 1.09 €/1m</a:t>
            </a:r>
            <a:r>
              <a:rPr lang="en-US" sz="1300" baseline="30000" dirty="0">
                <a:solidFill>
                  <a:srgbClr val="002060"/>
                </a:solidFill>
                <a:latin typeface="Tw Cen MT" pitchFamily="34" charset="0"/>
              </a:rPr>
              <a:t>3</a:t>
            </a:r>
            <a:endParaRPr lang="bg-BG" sz="1300" baseline="30000" dirty="0">
              <a:solidFill>
                <a:srgbClr val="00206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7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18234</TotalTime>
  <Words>1827</Words>
  <Application>Microsoft Office PowerPoint</Application>
  <PresentationFormat>On-screen Show (4:3)</PresentationFormat>
  <Paragraphs>289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НАЦИОНАЛНА КОМПАНИЯ ИНДУСТРИАЛНИ ЗОНИ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Company Industrial Zones EAD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a.kirilova</dc:creator>
  <cp:lastModifiedBy>Daniela Georgieva</cp:lastModifiedBy>
  <cp:revision>1265</cp:revision>
  <cp:lastPrinted>2017-01-11T14:07:42Z</cp:lastPrinted>
  <dcterms:created xsi:type="dcterms:W3CDTF">2013-06-20T13:51:14Z</dcterms:created>
  <dcterms:modified xsi:type="dcterms:W3CDTF">2017-01-30T15:02:38Z</dcterms:modified>
</cp:coreProperties>
</file>